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5D22D-CA69-4AED-8EE2-1FB48887A5CE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5E5D22D-CA69-4AED-8EE2-1FB48887A5CE}" type="datetimeFigureOut">
              <a:rPr lang="ru-RU" smtClean="0"/>
              <a:pPr/>
              <a:t>06.02.2020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340EF98-2994-4422-A126-89FD1240AA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https://i.ytimg.com/vi/fKKLLpePPKs/maxresdefault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8143932" cy="521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857232"/>
            <a:ext cx="750099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/>
              <a:t>Расписание занятий</a:t>
            </a:r>
          </a:p>
          <a:p>
            <a:pPr algn="ctr"/>
            <a:r>
              <a:rPr lang="ru-RU" sz="3600" dirty="0" smtClean="0"/>
              <a:t>(</a:t>
            </a:r>
            <a:r>
              <a:rPr lang="ru-RU" sz="3600" dirty="0" smtClean="0"/>
              <a:t>суббота</a:t>
            </a:r>
            <a:r>
              <a:rPr lang="ru-RU" sz="3600" dirty="0" smtClean="0"/>
              <a:t>)</a:t>
            </a:r>
            <a:endParaRPr lang="ru-RU" sz="3600" dirty="0" smtClean="0"/>
          </a:p>
          <a:p>
            <a:endParaRPr lang="ru-RU" sz="3600" dirty="0" smtClean="0"/>
          </a:p>
          <a:p>
            <a:pPr marL="342900" indent="-342900" algn="ctr">
              <a:buAutoNum type="arabicPeriod"/>
            </a:pPr>
            <a:r>
              <a:rPr lang="ru-RU" sz="3600" dirty="0" smtClean="0"/>
              <a:t>   </a:t>
            </a:r>
            <a:r>
              <a:rPr lang="ru-RU" sz="3600" dirty="0" smtClean="0"/>
              <a:t>9</a:t>
            </a:r>
            <a:r>
              <a:rPr lang="ru-RU" sz="3600" dirty="0" smtClean="0"/>
              <a:t>.00 </a:t>
            </a:r>
            <a:r>
              <a:rPr lang="ru-RU" sz="3600" dirty="0" smtClean="0"/>
              <a:t>– </a:t>
            </a:r>
            <a:r>
              <a:rPr lang="ru-RU" sz="3600" dirty="0" smtClean="0"/>
              <a:t>9</a:t>
            </a:r>
            <a:r>
              <a:rPr lang="ru-RU" sz="3600" dirty="0" smtClean="0"/>
              <a:t>.30</a:t>
            </a:r>
            <a:endParaRPr lang="ru-RU" sz="3600" dirty="0" smtClean="0"/>
          </a:p>
          <a:p>
            <a:pPr marL="342900" indent="-342900" algn="ctr">
              <a:buAutoNum type="arabicPeriod"/>
            </a:pPr>
            <a:r>
              <a:rPr lang="ru-RU" sz="3600" dirty="0" smtClean="0"/>
              <a:t>   </a:t>
            </a:r>
            <a:r>
              <a:rPr lang="ru-RU" sz="3600" dirty="0" smtClean="0"/>
              <a:t>9</a:t>
            </a:r>
            <a:r>
              <a:rPr lang="ru-RU" sz="3600" dirty="0" smtClean="0"/>
              <a:t>.40 </a:t>
            </a:r>
            <a:r>
              <a:rPr lang="ru-RU" sz="3600" dirty="0" smtClean="0"/>
              <a:t>– </a:t>
            </a:r>
            <a:r>
              <a:rPr lang="ru-RU" sz="3600" dirty="0" smtClean="0"/>
              <a:t>10.10</a:t>
            </a:r>
            <a:endParaRPr lang="ru-RU" sz="3600" dirty="0" smtClean="0"/>
          </a:p>
          <a:p>
            <a:pPr marL="342900" indent="-342900" algn="ctr">
              <a:buAutoNum type="arabicPeriod"/>
            </a:pPr>
            <a:r>
              <a:rPr lang="ru-RU" sz="3600" dirty="0" smtClean="0"/>
              <a:t>   </a:t>
            </a:r>
            <a:r>
              <a:rPr lang="ru-RU" sz="3600" dirty="0" smtClean="0"/>
              <a:t>10.20 </a:t>
            </a:r>
            <a:r>
              <a:rPr lang="ru-RU" sz="3600" dirty="0" smtClean="0"/>
              <a:t>– </a:t>
            </a:r>
            <a:r>
              <a:rPr lang="ru-RU" sz="3600" dirty="0" smtClean="0"/>
              <a:t>10.50</a:t>
            </a:r>
            <a:endParaRPr lang="ru-RU" sz="3600" dirty="0"/>
          </a:p>
        </p:txBody>
      </p:sp>
      <p:pic>
        <p:nvPicPr>
          <p:cNvPr id="3" name="Рисунок 2" descr="https://i.ytimg.com/vi/fKKLLpePPKs/maxresdefault.jpg"/>
          <p:cNvPicPr/>
          <p:nvPr/>
        </p:nvPicPr>
        <p:blipFill>
          <a:blip r:embed="rId2"/>
          <a:srcRect t="58065" r="79245"/>
          <a:stretch>
            <a:fillRect/>
          </a:stretch>
        </p:blipFill>
        <p:spPr bwMode="auto">
          <a:xfrm>
            <a:off x="6786578" y="857232"/>
            <a:ext cx="171451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s://i.ytimg.com/vi/fKKLLpePPKs/maxresdefault.jpg"/>
          <p:cNvPicPr/>
          <p:nvPr/>
        </p:nvPicPr>
        <p:blipFill>
          <a:blip r:embed="rId2"/>
          <a:srcRect l="57895" t="49315"/>
          <a:stretch>
            <a:fillRect/>
          </a:stretch>
        </p:blipFill>
        <p:spPr bwMode="auto">
          <a:xfrm>
            <a:off x="1857356" y="5000636"/>
            <a:ext cx="1857388" cy="1357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nsportal.ru/sites/default/files/2013/09/09/13_moya_uchyoba_1.jpg"/>
          <p:cNvPicPr/>
          <p:nvPr/>
        </p:nvPicPr>
        <p:blipFill>
          <a:blip r:embed="rId3"/>
          <a:srcRect l="28673" t="37500" r="23341" b="23750"/>
          <a:stretch>
            <a:fillRect/>
          </a:stretch>
        </p:blipFill>
        <p:spPr bwMode="auto">
          <a:xfrm>
            <a:off x="1071538" y="4071942"/>
            <a:ext cx="171451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ds02.infourok.ru/uploads/ex/086a/00080b31-ceacd2a6/hello_html_4c18e6db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4286256"/>
            <a:ext cx="228601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928670"/>
            <a:ext cx="692948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Что необходимо: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dirty="0" smtClean="0"/>
              <a:t> Чистая тетрадь в клетку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dirty="0" smtClean="0"/>
              <a:t> Чистая тетрадь в косую линейку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dirty="0" smtClean="0"/>
              <a:t> Ручка, карандаш, ластик (в пенале)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dirty="0" smtClean="0"/>
              <a:t> Цветные карандаши</a:t>
            </a:r>
            <a:endParaRPr lang="ru-RU" sz="3600" dirty="0"/>
          </a:p>
        </p:txBody>
      </p:sp>
      <p:pic>
        <p:nvPicPr>
          <p:cNvPr id="3" name="Рисунок 2" descr="https://ds02.infourok.ru/uploads/ex/086a/00080b31-ceacd2a6/hello_html_4c18e6d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857760"/>
            <a:ext cx="200026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im0-tub-ru.yandex.net/i?id=21633bcb2e2b337712bca764596c68e1-l&amp;n=1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642918"/>
            <a:ext cx="7286676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214546" y="5214950"/>
            <a:ext cx="4929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Спасибо за внимание. </a:t>
            </a: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До новых встреч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chool4.pruzhany.by/wp-content/uploads/2018/02/%D0%9E%D0%B1%D1%8A%D1%8F%D0%B2%D0%BB%D0%B5%D0%BD%D0%B8%D0%B5-724x1024-1.jpg"/>
          <p:cNvPicPr/>
          <p:nvPr/>
        </p:nvPicPr>
        <p:blipFill>
          <a:blip r:embed="rId2"/>
          <a:srcRect t="60000"/>
          <a:stretch>
            <a:fillRect/>
          </a:stretch>
        </p:blipFill>
        <p:spPr bwMode="auto">
          <a:xfrm>
            <a:off x="5643570" y="4429132"/>
            <a:ext cx="2357454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214414" y="571480"/>
            <a:ext cx="7143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Уважаемые родители будущих первоклассников!</a:t>
            </a:r>
          </a:p>
          <a:p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Б-Ройская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средняя школа объявляет о начале занятий в «Школе будущих первоклассников»</a:t>
            </a: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Занятия будут с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14 февраля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по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суббот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ам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9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часов.</a:t>
            </a: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Мы с радостью ждем будущих первоклассников и их родителей.</a:t>
            </a:r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Телефон школы 32-130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 descr="https://nsportal.ru/sites/default/files/2013/09/09/13_moya_uchyoba_1.jpg"/>
          <p:cNvPicPr/>
          <p:nvPr/>
        </p:nvPicPr>
        <p:blipFill>
          <a:blip r:embed="rId3"/>
          <a:srcRect l="28673" t="37500" r="23341" b="23750"/>
          <a:stretch>
            <a:fillRect/>
          </a:stretch>
        </p:blipFill>
        <p:spPr bwMode="auto">
          <a:xfrm>
            <a:off x="928662" y="4286256"/>
            <a:ext cx="257176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ds05.infourok.ru/uploads/ex/003c/00024a2b-647aa466/640/img12.jpg"/>
          <p:cNvPicPr/>
          <p:nvPr/>
        </p:nvPicPr>
        <p:blipFill>
          <a:blip r:embed="rId2"/>
          <a:srcRect t="13889"/>
          <a:stretch>
            <a:fillRect/>
          </a:stretch>
        </p:blipFill>
        <p:spPr bwMode="auto">
          <a:xfrm>
            <a:off x="571472" y="500042"/>
            <a:ext cx="8072494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900igr.net/up/datas/204363/026.jpg"/>
          <p:cNvPicPr/>
          <p:nvPr/>
        </p:nvPicPr>
        <p:blipFill>
          <a:blip r:embed="rId2"/>
          <a:srcRect t="25301"/>
          <a:stretch>
            <a:fillRect/>
          </a:stretch>
        </p:blipFill>
        <p:spPr bwMode="auto">
          <a:xfrm>
            <a:off x="785786" y="1928802"/>
            <a:ext cx="778674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285852" y="642918"/>
            <a:ext cx="71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</a:rPr>
              <a:t>Школа поможет будущим первоклассникам</a:t>
            </a:r>
            <a:endParaRPr lang="ru-RU" sz="36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5" y="785795"/>
            <a:ext cx="785818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</a:rPr>
              <a:t>Содержание программы подготовки дошкольников к обучению в школе</a:t>
            </a:r>
            <a:r>
              <a:rPr lang="ru-RU" sz="2800" b="1" dirty="0" smtClean="0">
                <a:solidFill>
                  <a:srgbClr val="C00000"/>
                </a:solidFill>
              </a:rPr>
              <a:t>.</a:t>
            </a:r>
            <a:endParaRPr lang="ru-RU" sz="2800" dirty="0"/>
          </a:p>
          <a:p>
            <a:pPr marL="342900" indent="-342900">
              <a:buAutoNum type="arabicPeriod"/>
            </a:pPr>
            <a:r>
              <a:rPr lang="ru-RU" sz="2800" b="1" dirty="0" smtClean="0"/>
              <a:t>Учебные </a:t>
            </a:r>
            <a:r>
              <a:rPr lang="ru-RU" sz="2800" b="1" dirty="0"/>
              <a:t>занятия « Развитие речи и подготовка к обучению грамоте</a:t>
            </a:r>
            <a:r>
              <a:rPr lang="ru-RU" sz="2800" b="1" dirty="0" smtClean="0"/>
              <a:t>».</a:t>
            </a:r>
          </a:p>
          <a:p>
            <a:pPr marL="342900" lvl="0" indent="-342900">
              <a:buFontTx/>
              <a:buAutoNum type="arabicPeriod"/>
            </a:pPr>
            <a:r>
              <a:rPr lang="ru-RU" sz="2800" b="1" dirty="0"/>
              <a:t>Учебные занятия  « Весёлая математика</a:t>
            </a:r>
            <a:r>
              <a:rPr lang="ru-RU" sz="2800" b="1" dirty="0" smtClean="0"/>
              <a:t>».</a:t>
            </a:r>
            <a:endParaRPr lang="ru-RU" sz="2800" dirty="0"/>
          </a:p>
          <a:p>
            <a:pPr marL="342900" lvl="0" indent="-342900">
              <a:buFontTx/>
              <a:buAutoNum type="arabicPeriod"/>
            </a:pPr>
            <a:r>
              <a:rPr lang="ru-RU" sz="2800" b="1" dirty="0"/>
              <a:t>Учебные занятия  « Знакомство с окружающим миром</a:t>
            </a:r>
            <a:r>
              <a:rPr lang="ru-RU" sz="2800" b="1" dirty="0" smtClean="0"/>
              <a:t>».</a:t>
            </a:r>
            <a:endParaRPr lang="ru-RU" sz="2800" dirty="0"/>
          </a:p>
          <a:p>
            <a:r>
              <a:rPr lang="ru-RU" sz="2800" b="1" dirty="0" smtClean="0"/>
              <a:t>4.Работа </a:t>
            </a:r>
            <a:r>
              <a:rPr lang="ru-RU" sz="2800" b="1" dirty="0"/>
              <a:t>с родителями будущих первоклассников.</a:t>
            </a:r>
            <a:endParaRPr lang="ru-RU" sz="2800" dirty="0"/>
          </a:p>
          <a:p>
            <a:endParaRPr lang="ru-RU" dirty="0"/>
          </a:p>
        </p:txBody>
      </p:sp>
      <p:pic>
        <p:nvPicPr>
          <p:cNvPr id="3" name="Рисунок 2" descr="https://ds02.infourok.ru/uploads/ex/086a/00080b31-ceacd2a6/hello_html_4c18e6d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5357826"/>
            <a:ext cx="857256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642918"/>
            <a:ext cx="77153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/>
              <a:t>Программа рассчитана на 7 недель. </a:t>
            </a:r>
          </a:p>
          <a:p>
            <a:r>
              <a:rPr lang="ru-RU" sz="2800" dirty="0" smtClean="0"/>
              <a:t>Занятия в «Школе  будущего первоклассника» проводятся 1 раз в неделю в период с </a:t>
            </a:r>
            <a:r>
              <a:rPr lang="ru-RU" sz="2800" dirty="0" smtClean="0"/>
              <a:t>февраля </a:t>
            </a:r>
            <a:r>
              <a:rPr lang="ru-RU" sz="2800" dirty="0" smtClean="0"/>
              <a:t> </a:t>
            </a:r>
            <a:r>
              <a:rPr lang="ru-RU" sz="2800" dirty="0" smtClean="0"/>
              <a:t>по </a:t>
            </a:r>
            <a:r>
              <a:rPr lang="ru-RU" sz="2800" dirty="0" smtClean="0"/>
              <a:t>март </a:t>
            </a:r>
            <a:r>
              <a:rPr lang="ru-RU" sz="2800" dirty="0" smtClean="0"/>
              <a:t>текущего учебного года. </a:t>
            </a:r>
          </a:p>
          <a:p>
            <a:pPr algn="just"/>
            <a:r>
              <a:rPr lang="ru-RU" sz="2800" dirty="0" smtClean="0"/>
              <a:t>В один день – 3 занятия.</a:t>
            </a:r>
          </a:p>
          <a:p>
            <a:pPr algn="just"/>
            <a:r>
              <a:rPr lang="ru-RU" sz="2800" dirty="0" smtClean="0"/>
              <a:t> Общее количество часов –21 час.</a:t>
            </a:r>
          </a:p>
          <a:p>
            <a:r>
              <a:rPr lang="ru-RU" sz="2800" dirty="0" smtClean="0"/>
              <a:t>   Одно учебное занятие длится 30 минут.  Между занятиями – перерыв 10  минут. Наполняемость группы – 7 человек.</a:t>
            </a:r>
            <a:endParaRPr lang="ru-RU" sz="2800" dirty="0"/>
          </a:p>
        </p:txBody>
      </p:sp>
      <p:pic>
        <p:nvPicPr>
          <p:cNvPr id="4" name="Рисунок 3" descr="https://ds02.infourok.ru/uploads/ex/086a/00080b31-ceacd2a6/hello_html_4c18e6d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4929198"/>
            <a:ext cx="135732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71480"/>
            <a:ext cx="7715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Тематическое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планирование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занятий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« Развитие речи и подготовка к обучению грамоте».</a:t>
            </a:r>
            <a:r>
              <a:rPr lang="ru-RU" altLang="ru-RU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lang="ru-RU" altLang="ru-RU" dirty="0" smtClean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57223" y="1397000"/>
          <a:ext cx="7143801" cy="48895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06184"/>
                <a:gridCol w="5428783"/>
                <a:gridCol w="1008834"/>
              </a:tblGrid>
              <a:tr h="1086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Тема занятий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Кол-во часов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43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Звук, слог, слово.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3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Гласные звуки. Согласные звуки.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3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Слова – «названия», слова – «действия», слова – «признаки».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3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Предложение. Рассказ по картинке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3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effectLst/>
                        </a:rPr>
                        <a:t>Чтение слогов, слов, предложений.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32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4328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ИТОГО: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 ч.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1397000"/>
          <a:ext cx="8215370" cy="488951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917265"/>
                <a:gridCol w="6715691"/>
                <a:gridCol w="582414"/>
              </a:tblGrid>
              <a:tr h="9779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п/п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Тема занятий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Кол-во часов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88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   1.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Счёт предметов. Сравнение групп предметов.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88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Число и цифра. Состав чисел в пределах 10.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8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Число 0.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8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Точка. Линии. Геометрические фигуры.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8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Решение задач. Веселые задачи.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8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Играем и считаем.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89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895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ИТОГО: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 ч.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28662" y="571481"/>
            <a:ext cx="75009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 smtClean="0">
                <a:latin typeface="Arial" pitchFamily="34" charset="0"/>
                <a:ea typeface="Times New Roman" pitchFamily="18" charset="0"/>
              </a:rPr>
              <a:t>Тематическое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</a:rPr>
              <a:t>планирование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</a:rPr>
              <a:t>занятий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</a:rPr>
              <a:t>« Весёлая математика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71481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552700" algn="l"/>
              </a:tabLst>
            </a:pPr>
            <a:r>
              <a:rPr lang="ru-RU" altLang="ru-RU" b="1" dirty="0" smtClean="0">
                <a:latin typeface="Arial" pitchFamily="34" charset="0"/>
                <a:ea typeface="Times New Roman" pitchFamily="18" charset="0"/>
              </a:rPr>
              <a:t> Тематическое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</a:rPr>
              <a:t>планирование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</a:rPr>
              <a:t>занятий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2552700" algn="l"/>
              </a:tabLst>
            </a:pPr>
            <a:r>
              <a:rPr lang="ru-RU" altLang="ru-RU" b="1" dirty="0" smtClean="0">
                <a:latin typeface="Arial" pitchFamily="34" charset="0"/>
                <a:ea typeface="Times New Roman" pitchFamily="18" charset="0"/>
                <a:cs typeface="Bodoni MT" pitchFamily="18" charset="0"/>
              </a:rPr>
              <a:t> </a:t>
            </a:r>
            <a:r>
              <a:rPr lang="ru-RU" altLang="ru-RU" b="1" dirty="0" smtClean="0">
                <a:latin typeface="Arial" pitchFamily="34" charset="0"/>
                <a:ea typeface="Times New Roman" pitchFamily="18" charset="0"/>
              </a:rPr>
              <a:t>«Знакомство с окружающим миром».</a:t>
            </a:r>
            <a:endParaRPr lang="ru-RU" altLang="ru-RU" dirty="0" smtClean="0">
              <a:latin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5" y="1571612"/>
          <a:ext cx="8262975" cy="45268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47485"/>
                <a:gridCol w="6204798"/>
                <a:gridCol w="1210692"/>
              </a:tblGrid>
              <a:tr h="8230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 </a:t>
                      </a:r>
                      <a:r>
                        <a:rPr lang="ru-RU" sz="1200" dirty="0" err="1">
                          <a:effectLst/>
                        </a:rPr>
                        <a:t>п</a:t>
                      </a:r>
                      <a:r>
                        <a:rPr lang="ru-RU" sz="1200" dirty="0">
                          <a:effectLst/>
                        </a:rPr>
                        <a:t>/</a:t>
                      </a:r>
                      <a:r>
                        <a:rPr lang="ru-RU" sz="1200" dirty="0" err="1">
                          <a:effectLst/>
                        </a:rPr>
                        <a:t>п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Тема занятий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Кол-во часов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11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Школа. Правила школьной жизни.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Наша страна Россия.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Моя малая родина. Мой адрес.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230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Неживая и живая природа. Природа и человек. Бережное отношение к природе.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Животные домашние и дикие.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Растения лиственные и хвойные.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Сезонные изменения в природе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152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ИТОГО: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    7 ч.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126</TotalTime>
  <Words>429</Words>
  <Application>Microsoft Office PowerPoint</Application>
  <PresentationFormat>Экран (4:3)</PresentationFormat>
  <Paragraphs>109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МКОУ СОШ с. Б-Рой</cp:lastModifiedBy>
  <cp:revision>18</cp:revision>
  <dcterms:created xsi:type="dcterms:W3CDTF">2019-03-19T18:13:37Z</dcterms:created>
  <dcterms:modified xsi:type="dcterms:W3CDTF">2020-02-06T11:46:43Z</dcterms:modified>
</cp:coreProperties>
</file>